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2" r:id="rId3"/>
    <p:sldId id="283" r:id="rId4"/>
    <p:sldId id="285" r:id="rId5"/>
    <p:sldId id="284" r:id="rId6"/>
    <p:sldId id="286" r:id="rId7"/>
    <p:sldId id="287" r:id="rId8"/>
    <p:sldId id="288" r:id="rId9"/>
    <p:sldId id="29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9032" autoAdjust="0"/>
  </p:normalViewPr>
  <p:slideViewPr>
    <p:cSldViewPr>
      <p:cViewPr>
        <p:scale>
          <a:sx n="125" d="100"/>
          <a:sy n="125" d="100"/>
        </p:scale>
        <p:origin x="-73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086BF-5E42-41C3-B4AE-461C07DF7CD8}" type="datetimeFigureOut">
              <a:rPr lang="de-AT" smtClean="0"/>
              <a:t>06.10.2019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6DF10-971E-4EB5-BB91-4FEF3E24DDF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84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26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03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95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7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886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35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05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3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79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00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15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AD5F-C821-4816-B98A-038A8191C57E}" type="datetimeFigureOut">
              <a:rPr lang="de-DE" smtClean="0"/>
              <a:t>06.10.2019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0730-4259-4A2A-BDC1-3E0EC9B2D9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5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47559" y="963077"/>
            <a:ext cx="3835954" cy="541006"/>
          </a:xfrm>
          <a:prstGeom prst="rect">
            <a:avLst/>
          </a:prstGeom>
          <a:solidFill>
            <a:srgbClr val="B1C8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930F097-9E26-44BE-8DC6-F9C67E0AE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4975037"/>
            <a:ext cx="3096344" cy="864792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80AB83A0-3051-4E46-9105-A0C16A281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7" y="4932921"/>
            <a:ext cx="3652806" cy="924959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98AFFCB5-F1C4-4223-BCA8-AB8E9018537F}"/>
              </a:ext>
            </a:extLst>
          </p:cNvPr>
          <p:cNvSpPr/>
          <p:nvPr/>
        </p:nvSpPr>
        <p:spPr>
          <a:xfrm>
            <a:off x="179512" y="6021288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B1C800"/>
                </a:solidFill>
                <a:latin typeface="Rockeby Cd Bold" pitchFamily="50" charset="0"/>
              </a:rPr>
              <a:t>Rupert </a:t>
            </a:r>
            <a:r>
              <a:rPr lang="de-DE" dirty="0" err="1" smtClean="0">
                <a:solidFill>
                  <a:srgbClr val="B1C800"/>
                </a:solidFill>
                <a:latin typeface="Rockeby Cd Bold" pitchFamily="50" charset="0"/>
              </a:rPr>
              <a:t>Wychera</a:t>
            </a:r>
            <a:r>
              <a:rPr lang="de-DE" dirty="0" smtClean="0">
                <a:solidFill>
                  <a:srgbClr val="B1C800"/>
                </a:solidFill>
                <a:latin typeface="Rockeby Cd Bold" pitchFamily="50" charset="0"/>
              </a:rPr>
              <a:t> (KEM)   +   KLAR</a:t>
            </a:r>
            <a:r>
              <a:rPr lang="de-DE" dirty="0">
                <a:solidFill>
                  <a:srgbClr val="B1C800"/>
                </a:solidFill>
                <a:latin typeface="Rockeby Cd Bold" pitchFamily="50" charset="0"/>
              </a:rPr>
              <a:t>! Tullnerfeld OST</a:t>
            </a:r>
          </a:p>
        </p:txBody>
      </p:sp>
      <p:sp>
        <p:nvSpPr>
          <p:cNvPr id="8" name="Rechteck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12" y="1016158"/>
            <a:ext cx="8784976" cy="378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 smtClean="0">
                <a:solidFill>
                  <a:schemeClr val="bg1"/>
                </a:solidFill>
                <a:latin typeface="Rockeby Cd Bold" panose="00000806000000000000" pitchFamily="50" charset="0"/>
              </a:rPr>
              <a:t>KLIMAWANDEL</a:t>
            </a:r>
            <a:endParaRPr lang="de-DE" sz="3000" dirty="0">
              <a:solidFill>
                <a:schemeClr val="bg1"/>
              </a:solidFill>
              <a:latin typeface="Rockeby Cd Bold" panose="00000806000000000000" pitchFamily="50" charset="0"/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6156176" y="1603968"/>
            <a:ext cx="0" cy="360040"/>
          </a:xfrm>
          <a:prstGeom prst="straightConnector1">
            <a:avLst/>
          </a:prstGeom>
          <a:ln>
            <a:solidFill>
              <a:srgbClr val="B1C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2987824" y="1603968"/>
            <a:ext cx="0" cy="360040"/>
          </a:xfrm>
          <a:prstGeom prst="straightConnector1">
            <a:avLst/>
          </a:prstGeom>
          <a:ln>
            <a:solidFill>
              <a:srgbClr val="B1C8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469192" y="2086977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Bekämpfung der Ursachen:</a:t>
            </a:r>
          </a:p>
          <a:p>
            <a:pPr algn="ctr">
              <a:spcBef>
                <a:spcPts val="1200"/>
              </a:spcBef>
            </a:pPr>
            <a:r>
              <a:rPr lang="de-DE" sz="38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KLIMASCHUTZ</a:t>
            </a:r>
          </a:p>
          <a:p>
            <a:pPr algn="ctr"/>
            <a: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= Maßnahmen zur Emissionsreduktion</a:t>
            </a:r>
            <a:b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</a:br>
            <a: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von Treibhausgasen</a:t>
            </a:r>
            <a:endParaRPr lang="de-DE" sz="2100" dirty="0">
              <a:solidFill>
                <a:srgbClr val="B1C800"/>
              </a:solidFill>
              <a:latin typeface="Rockeby Cd" pitchFamily="50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4631099" y="2080141"/>
            <a:ext cx="30963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Bekämpfung der Folgen:</a:t>
            </a:r>
          </a:p>
          <a:p>
            <a:pPr algn="ctr">
              <a:spcBef>
                <a:spcPts val="1200"/>
              </a:spcBef>
            </a:pPr>
            <a:r>
              <a:rPr lang="de-DE" sz="38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ANPASSUNG</a:t>
            </a:r>
          </a:p>
          <a:p>
            <a:pPr algn="ctr"/>
            <a:r>
              <a:rPr lang="de-DE" sz="21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= Maßnahmen um die unvermeidbaren Folgen des Klimawandels zu bewältigen</a:t>
            </a:r>
            <a:endParaRPr lang="de-DE" sz="2100" dirty="0">
              <a:solidFill>
                <a:srgbClr val="B1C800"/>
              </a:solidFill>
              <a:latin typeface="Rockeby C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2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8DC4CBA7-2515-42C9-A0B9-84CDD85548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399364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12" y="648457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Radwegenetz + Radsternfahrt</a:t>
            </a:r>
          </a:p>
        </p:txBody>
      </p:sp>
      <p:sp>
        <p:nvSpPr>
          <p:cNvPr id="10" name="Rechteck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77200F82-67CB-4597-8845-C5280B04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0" b="14763"/>
          <a:stretch/>
        </p:blipFill>
        <p:spPr>
          <a:xfrm>
            <a:off x="179512" y="1196752"/>
            <a:ext cx="8784976" cy="4284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12" y="673532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Erneuerbare Energien (z.B. Photovoltaik)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45E20743-F400-45CB-ACD4-4BE41139F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r="22197"/>
          <a:stretch/>
        </p:blipFill>
        <p:spPr>
          <a:xfrm>
            <a:off x="5945220" y="2636912"/>
            <a:ext cx="2604460" cy="2247313"/>
          </a:xfrm>
          <a:prstGeom prst="rect">
            <a:avLst/>
          </a:prstGeom>
          <a:ln cmpd="sng">
            <a:solidFill>
              <a:schemeClr val="bg1"/>
            </a:solidFill>
          </a:ln>
        </p:spPr>
      </p:pic>
      <p:sp>
        <p:nvSpPr>
          <p:cNvPr id="13" name="Rechteck 1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08" y="568512"/>
            <a:ext cx="878498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Mobilität</a:t>
            </a:r>
          </a:p>
          <a:p>
            <a:pPr algn="ctr">
              <a:lnSpc>
                <a:spcPts val="2200"/>
              </a:lnSpc>
            </a:pP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(E-Ladestationen</a:t>
            </a:r>
            <a:r>
              <a:rPr lang="de-DE" sz="2100" dirty="0">
                <a:solidFill>
                  <a:srgbClr val="B1C800"/>
                </a:solidFill>
                <a:latin typeface="Rockeby Cd Bold" pitchFamily="50" charset="0"/>
              </a:rPr>
              <a:t>, E-Car-Sharing, </a:t>
            </a: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„</a:t>
            </a:r>
            <a:r>
              <a:rPr lang="de-DE" sz="2100" dirty="0" err="1" smtClean="0">
                <a:solidFill>
                  <a:srgbClr val="B1C800"/>
                </a:solidFill>
                <a:latin typeface="Rockeby Cd Bold" pitchFamily="50" charset="0"/>
              </a:rPr>
              <a:t>Mitfahrbankerl</a:t>
            </a: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“)</a:t>
            </a:r>
            <a:endParaRPr lang="de-DE" sz="2100" dirty="0">
              <a:solidFill>
                <a:srgbClr val="B1C800"/>
              </a:solidFill>
              <a:latin typeface="Rockeby Cd Bold" pitchFamily="50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CBF4402-8EAB-4A2D-ADE9-09E47F9B2C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1" b="12385"/>
          <a:stretch/>
        </p:blipFill>
        <p:spPr>
          <a:xfrm>
            <a:off x="179512" y="1229446"/>
            <a:ext cx="4504995" cy="198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AB30C91D-C78E-4C55-A72C-7212101AF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81" t="17727" r="20881" b="227"/>
          <a:stretch/>
        </p:blipFill>
        <p:spPr>
          <a:xfrm>
            <a:off x="3970203" y="3209446"/>
            <a:ext cx="4999068" cy="2307786"/>
          </a:xfrm>
          <a:prstGeom prst="rect">
            <a:avLst/>
          </a:prstGeom>
        </p:spPr>
      </p:pic>
      <p:pic>
        <p:nvPicPr>
          <p:cNvPr id="18" name="Picture 3" descr="tul47-STAW_Mitfahrbankerl_SIBERA">
            <a:extLst>
              <a:ext uri="{FF2B5EF4-FFF2-40B4-BE49-F238E27FC236}">
                <a16:creationId xmlns:a16="http://schemas.microsoft.com/office/drawing/2014/main" xmlns="" id="{AA6A1B3F-07F4-41EE-A293-39B9F289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08" y="3209445"/>
            <a:ext cx="3628634" cy="23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xmlns="" id="{313F8703-13BA-4856-A300-4362445BD8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4726"/>
          <a:stretch/>
        </p:blipFill>
        <p:spPr>
          <a:xfrm>
            <a:off x="3419872" y="3209445"/>
            <a:ext cx="3204000" cy="23077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66E18662-56D4-4165-9C8F-19558D110AFF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4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907" b="12744"/>
          <a:stretch/>
        </p:blipFill>
        <p:spPr bwMode="auto">
          <a:xfrm>
            <a:off x="4612775" y="1228701"/>
            <a:ext cx="4351713" cy="19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hteck 20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1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1AE6BD64-41DD-49D9-9A5C-C924D872A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588" b="6571"/>
          <a:stretch/>
        </p:blipFill>
        <p:spPr>
          <a:xfrm>
            <a:off x="179512" y="1251000"/>
            <a:ext cx="8784976" cy="4356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64B459D0-32D0-4FE0-B22C-9A69D941B54C}"/>
              </a:ext>
            </a:extLst>
          </p:cNvPr>
          <p:cNvSpPr/>
          <p:nvPr/>
        </p:nvSpPr>
        <p:spPr>
          <a:xfrm>
            <a:off x="179512" y="584151"/>
            <a:ext cx="8784976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Energieeffizienz</a:t>
            </a:r>
          </a:p>
          <a:p>
            <a:pPr algn="ctr">
              <a:lnSpc>
                <a:spcPts val="2200"/>
              </a:lnSpc>
            </a:pP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z. B</a:t>
            </a:r>
            <a:r>
              <a:rPr lang="de-DE" sz="2100" dirty="0">
                <a:solidFill>
                  <a:srgbClr val="B1C800"/>
                </a:solidFill>
                <a:latin typeface="Rockeby Cd Bold" pitchFamily="50" charset="0"/>
              </a:rPr>
              <a:t>.: Straßenbeleuchtung)</a:t>
            </a:r>
          </a:p>
        </p:txBody>
      </p:sp>
      <p:sp>
        <p:nvSpPr>
          <p:cNvPr id="8" name="Rechteck 7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08" y="601911"/>
            <a:ext cx="878498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Bauen &amp; </a:t>
            </a: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Sanieren</a:t>
            </a:r>
          </a:p>
          <a:p>
            <a:pPr algn="ctr">
              <a:lnSpc>
                <a:spcPts val="2200"/>
              </a:lnSpc>
            </a:pP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(Thermografie</a:t>
            </a:r>
            <a:r>
              <a:rPr lang="de-DE" sz="2100" dirty="0">
                <a:solidFill>
                  <a:srgbClr val="B1C800"/>
                </a:solidFill>
                <a:latin typeface="Rockeby Cd Bold" pitchFamily="50" charset="0"/>
              </a:rPr>
              <a:t>, Energieberatung, KEM </a:t>
            </a: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Messe)</a:t>
            </a:r>
            <a:endParaRPr lang="de-DE" sz="2100" dirty="0">
              <a:solidFill>
                <a:srgbClr val="B1C800"/>
              </a:solidFill>
              <a:latin typeface="Rockeby Cd Bold" pitchFamily="50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26525" y="1251124"/>
            <a:ext cx="8310523" cy="4487490"/>
            <a:chOff x="149909" y="404664"/>
            <a:chExt cx="8801356" cy="4752528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xmlns="" id="{CEF6EA1B-2E2B-4D31-BFE0-7FEE48E4D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909" y="404664"/>
              <a:ext cx="8801356" cy="4752528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xmlns="" id="{125E9264-A373-4E38-82D3-6C1AE1C7B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" r="39450"/>
            <a:stretch/>
          </p:blipFill>
          <p:spPr>
            <a:xfrm>
              <a:off x="6012160" y="1521719"/>
              <a:ext cx="2844000" cy="3131417"/>
            </a:xfrm>
            <a:prstGeom prst="rect">
              <a:avLst/>
            </a:prstGeom>
          </p:spPr>
        </p:pic>
      </p:grpSp>
      <p:sp>
        <p:nvSpPr>
          <p:cNvPr id="10" name="Rechteck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79512" y="1268760"/>
            <a:ext cx="8784976" cy="4446524"/>
            <a:chOff x="179512" y="458452"/>
            <a:chExt cx="8784976" cy="444652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xmlns="" id="{34894024-9608-475C-9412-7A8522C6C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65" b="3110"/>
            <a:stretch/>
          </p:blipFill>
          <p:spPr>
            <a:xfrm>
              <a:off x="179512" y="458452"/>
              <a:ext cx="8784976" cy="4122220"/>
            </a:xfrm>
            <a:prstGeom prst="rect">
              <a:avLst/>
            </a:prstGeom>
          </p:spPr>
        </p:pic>
        <p:pic>
          <p:nvPicPr>
            <p:cNvPr id="3" name="Grafik 2" descr="Ein Bild, das Person, Boden, darstellend, Gruppe enthält.&#10;&#10;Automatisch generierte Beschreibung">
              <a:extLst>
                <a:ext uri="{FF2B5EF4-FFF2-40B4-BE49-F238E27FC236}">
                  <a16:creationId xmlns:a16="http://schemas.microsoft.com/office/drawing/2014/main" xmlns="" id="{C0C792E1-89B7-400C-A623-6F2C77D94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0" b="6812"/>
            <a:stretch/>
          </p:blipFill>
          <p:spPr>
            <a:xfrm>
              <a:off x="4752780" y="3212976"/>
              <a:ext cx="3953968" cy="1692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0209EBC8-BD9F-438D-B6EE-356BA9C67B1C}"/>
              </a:ext>
            </a:extLst>
          </p:cNvPr>
          <p:cNvSpPr/>
          <p:nvPr/>
        </p:nvSpPr>
        <p:spPr>
          <a:xfrm>
            <a:off x="179508" y="601911"/>
            <a:ext cx="878498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Veranstaltungen</a:t>
            </a:r>
          </a:p>
          <a:p>
            <a:pPr algn="ctr">
              <a:lnSpc>
                <a:spcPts val="2200"/>
              </a:lnSpc>
            </a:pPr>
            <a:r>
              <a:rPr lang="de-DE" sz="2100" dirty="0" smtClean="0">
                <a:solidFill>
                  <a:srgbClr val="B1C800"/>
                </a:solidFill>
                <a:latin typeface="Rockeby Cd Bold" pitchFamily="50" charset="0"/>
              </a:rPr>
              <a:t>(KEM </a:t>
            </a:r>
            <a:r>
              <a:rPr lang="de-DE" sz="2100" dirty="0">
                <a:solidFill>
                  <a:srgbClr val="B1C800"/>
                </a:solidFill>
                <a:latin typeface="Rockeby Cd Bold" pitchFamily="50" charset="0"/>
              </a:rPr>
              <a:t>Stammtische, Umwelttag, etc.)</a:t>
            </a:r>
          </a:p>
        </p:txBody>
      </p:sp>
      <p:sp>
        <p:nvSpPr>
          <p:cNvPr id="11" name="Rechteck 10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Person, Himmel, Essen enthält.&#10;&#10;Automatisch generierte Beschreibung">
            <a:extLst>
              <a:ext uri="{FF2B5EF4-FFF2-40B4-BE49-F238E27FC236}">
                <a16:creationId xmlns:a16="http://schemas.microsoft.com/office/drawing/2014/main" xmlns="" id="{D544B68B-61B1-4AFA-80E7-0AF158BE7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08629"/>
            <a:ext cx="4476700" cy="2984467"/>
          </a:xfrm>
          <a:prstGeom prst="rect">
            <a:avLst/>
          </a:prstGeom>
        </p:spPr>
      </p:pic>
      <p:pic>
        <p:nvPicPr>
          <p:cNvPr id="3" name="Grafik 2" descr="Ein Bild, das Essen, drinnen, Obst, gefüllt enthält.&#10;&#10;Automatisch generierte Beschreibung">
            <a:extLst>
              <a:ext uri="{FF2B5EF4-FFF2-40B4-BE49-F238E27FC236}">
                <a16:creationId xmlns:a16="http://schemas.microsoft.com/office/drawing/2014/main" xmlns="" id="{9A68F944-70D6-40A6-A687-A955D64E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" r="-4014"/>
          <a:stretch/>
        </p:blipFill>
        <p:spPr>
          <a:xfrm>
            <a:off x="4680000" y="1308629"/>
            <a:ext cx="4464000" cy="298446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64B459D0-32D0-4FE0-B22C-9A69D941B54C}"/>
              </a:ext>
            </a:extLst>
          </p:cNvPr>
          <p:cNvSpPr/>
          <p:nvPr/>
        </p:nvSpPr>
        <p:spPr>
          <a:xfrm>
            <a:off x="179512" y="791593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Lokale </a:t>
            </a: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Produkte und Dienstleistungen</a:t>
            </a:r>
            <a:endParaRPr lang="de-DE" sz="3000" dirty="0">
              <a:solidFill>
                <a:srgbClr val="B1C800"/>
              </a:solidFill>
              <a:latin typeface="Rockeby Cd Bold" panose="00000806000000000000" pitchFamily="50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930F097-9E26-44BE-8DC6-F9C67E0AE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093851" cy="864096"/>
          </a:xfrm>
          <a:prstGeom prst="rect">
            <a:avLst/>
          </a:prstGeom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80AB83A0-3051-4E46-9105-A0C16A281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44" y="4005064"/>
            <a:ext cx="3412448" cy="864096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64B459D0-32D0-4FE0-B22C-9A69D941B54C}"/>
              </a:ext>
            </a:extLst>
          </p:cNvPr>
          <p:cNvSpPr/>
          <p:nvPr/>
        </p:nvSpPr>
        <p:spPr>
          <a:xfrm>
            <a:off x="179512" y="252858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... </a:t>
            </a:r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und vieles </a:t>
            </a: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mehr!</a:t>
            </a:r>
            <a:b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</a:b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Wir </a:t>
            </a:r>
            <a:r>
              <a:rPr lang="de-DE" sz="3000" dirty="0">
                <a:solidFill>
                  <a:srgbClr val="B1C800"/>
                </a:solidFill>
                <a:latin typeface="Rockeby Cd Bold" panose="00000806000000000000" pitchFamily="50" charset="0"/>
              </a:rPr>
              <a:t>freuen uns auf Ihre Ideen</a:t>
            </a:r>
            <a:r>
              <a:rPr lang="de-DE" sz="3000" dirty="0" smtClean="0">
                <a:solidFill>
                  <a:srgbClr val="B1C800"/>
                </a:solidFill>
                <a:latin typeface="Rockeby Cd Bold" panose="00000806000000000000" pitchFamily="50" charset="0"/>
              </a:rPr>
              <a:t>!</a:t>
            </a:r>
            <a:endParaRPr lang="de-DE" sz="3000" dirty="0">
              <a:solidFill>
                <a:srgbClr val="B1C800"/>
              </a:solidFill>
              <a:latin typeface="Rockeby Cd Bold" panose="00000806000000000000" pitchFamily="50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noFill/>
          <a:ln w="6350">
            <a:solidFill>
              <a:srgbClr val="B1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48" y="5884110"/>
            <a:ext cx="1594304" cy="56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0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Bildschirmpräsentation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Marco</dc:creator>
  <cp:lastModifiedBy>Marco</cp:lastModifiedBy>
  <cp:revision>64</cp:revision>
  <dcterms:created xsi:type="dcterms:W3CDTF">2019-08-30T05:44:07Z</dcterms:created>
  <dcterms:modified xsi:type="dcterms:W3CDTF">2019-10-06T12:22:52Z</dcterms:modified>
</cp:coreProperties>
</file>